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5" r:id="rId1"/>
  </p:sldMasterIdLst>
  <p:notesMasterIdLst>
    <p:notesMasterId r:id="rId36"/>
  </p:notesMasterIdLst>
  <p:sldIdLst>
    <p:sldId id="325" r:id="rId2"/>
    <p:sldId id="326" r:id="rId3"/>
    <p:sldId id="328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67" r:id="rId14"/>
    <p:sldId id="339" r:id="rId15"/>
    <p:sldId id="340" r:id="rId16"/>
    <p:sldId id="347" r:id="rId17"/>
    <p:sldId id="350" r:id="rId18"/>
    <p:sldId id="351" r:id="rId19"/>
    <p:sldId id="352" r:id="rId20"/>
    <p:sldId id="353" r:id="rId21"/>
    <p:sldId id="354" r:id="rId22"/>
    <p:sldId id="348" r:id="rId23"/>
    <p:sldId id="355" r:id="rId24"/>
    <p:sldId id="356" r:id="rId25"/>
    <p:sldId id="357" r:id="rId26"/>
    <p:sldId id="361" r:id="rId27"/>
    <p:sldId id="362" r:id="rId28"/>
    <p:sldId id="363" r:id="rId29"/>
    <p:sldId id="364" r:id="rId30"/>
    <p:sldId id="365" r:id="rId31"/>
    <p:sldId id="358" r:id="rId32"/>
    <p:sldId id="359" r:id="rId33"/>
    <p:sldId id="360" r:id="rId34"/>
    <p:sldId id="366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IRANYekan" panose="020B0506030804020204" pitchFamily="34" charset="-78"/>
      <p:regular r:id="rId38"/>
      <p:bold r:id="rId39"/>
    </p:embeddedFont>
    <p:embeddedFont>
      <p:font typeface="IRANYekan ExtraBlack" panose="020B0506030804020204" pitchFamily="34" charset="-78"/>
      <p:bold r:id="rId40"/>
    </p:embeddedFont>
    <p:embeddedFont>
      <p:font typeface="IRANYekan ExtraBold" panose="020B0506030804020204" pitchFamily="34" charset="-78"/>
      <p:bold r:id="rId41"/>
    </p:embeddedFont>
    <p:embeddedFont>
      <p:font typeface="IRANYekan Light" panose="020B0506030804020204" pitchFamily="34" charset="-78"/>
      <p:regular r:id="rId42"/>
    </p:embeddedFont>
    <p:embeddedFont>
      <p:font typeface="TT Norms Black" panose="02000903040000020004" pitchFamily="50" charset="0"/>
      <p:bold r:id="rId43"/>
    </p:embeddedFont>
    <p:embeddedFont>
      <p:font typeface="TT Norms Bold" panose="02000803040000020004" pitchFamily="50" charset="0"/>
      <p:bold r:id="rId44"/>
    </p:embeddedFont>
    <p:embeddedFont>
      <p:font typeface="TT Norms Light" panose="02000503020000020003" pitchFamily="50" charset="0"/>
      <p:regular r:id="rId45"/>
    </p:embeddedFont>
    <p:embeddedFont>
      <p:font typeface="TT Norms Regular" panose="02000503030000020003" pitchFamily="50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64"/>
    <a:srgbClr val="003366"/>
    <a:srgbClr val="001F6C"/>
    <a:srgbClr val="001445"/>
    <a:srgbClr val="7CCAB0"/>
    <a:srgbClr val="FF0000"/>
    <a:srgbClr val="FFEDC3"/>
    <a:srgbClr val="03D3AA"/>
    <a:srgbClr val="E2AC00"/>
    <a:srgbClr val="1C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93922" autoAdjust="0"/>
  </p:normalViewPr>
  <p:slideViewPr>
    <p:cSldViewPr snapToGrid="0">
      <p:cViewPr varScale="1">
        <p:scale>
          <a:sx n="67" d="100"/>
          <a:sy n="67" d="100"/>
        </p:scale>
        <p:origin x="3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88473-2357-47A0-AE82-34ABD74C0B88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8004A-840E-4B03-80F9-FA5D1C70F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1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D25C771-95E8-D129-75AC-7030493ED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785" y="207740"/>
            <a:ext cx="9377362" cy="4206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DA724-DE96-C842-D300-5ABD970B4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52393"/>
            <a:ext cx="10515600" cy="957862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  <a:latin typeface="IRANYekan Bo"/>
                <a:cs typeface="IRANYekan" panose="020B0506030804020204" pitchFamily="34" charset="-78"/>
              </a:defRPr>
            </a:lvl1pPr>
          </a:lstStyle>
          <a:p>
            <a:r>
              <a:rPr lang="fa-IR" dirty="0"/>
              <a:t>عنوان ارائه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F54B4-B200-2AE0-5CF6-8BE52291BB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84266"/>
            <a:ext cx="2426253" cy="13592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E731C79-EF8C-F183-F110-77FEE79CA0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8844" y="2725162"/>
            <a:ext cx="8448675" cy="60674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AF310AA-7796-A9A1-187A-EEBBFA5763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49345" y="-3535307"/>
            <a:ext cx="8448675" cy="6067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743007-E1C0-1C62-93F9-3AC1385E5147}"/>
              </a:ext>
            </a:extLst>
          </p:cNvPr>
          <p:cNvSpPr txBox="1">
            <a:spLocks/>
          </p:cNvSpPr>
          <p:nvPr userDrawn="1"/>
        </p:nvSpPr>
        <p:spPr>
          <a:xfrm>
            <a:off x="838200" y="1412969"/>
            <a:ext cx="10515600" cy="1359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r>
              <a:rPr lang="fa-IR" sz="4000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سری کارگاه‌های یادگیری عمیق</a:t>
            </a:r>
            <a:endParaRPr lang="en-US" sz="4000" dirty="0">
              <a:latin typeface="IRANYekan ExtraBlack" panose="020B0506030804020204" pitchFamily="34" charset="-78"/>
              <a:cs typeface="IRANYekan ExtraBlack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24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01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D25C771-95E8-D129-75AC-7030493ED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785" y="207740"/>
            <a:ext cx="9377362" cy="4206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8F8E99-8CE6-9420-3FCD-729A6B8AE3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47" y="4894207"/>
            <a:ext cx="2426253" cy="135921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0F52AE4-4D1B-B456-0C58-1E80926EAD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4262438" y="3919537"/>
            <a:ext cx="8448675" cy="60674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8B41E6-EBCA-68D1-3C36-F7B36CAA85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15" y="-3033713"/>
            <a:ext cx="8448675" cy="60674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817405-9EBA-A01D-875F-0F8BAB0FB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52393"/>
            <a:ext cx="10515600" cy="957862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  <a:latin typeface="TT Norms Bold" panose="02000803040000020004" pitchFamily="50" charset="0"/>
                <a:cs typeface="IRANYekan" panose="020B0506030804020204" pitchFamily="34" charset="-78"/>
              </a:defRPr>
            </a:lvl1pPr>
          </a:lstStyle>
          <a:p>
            <a:r>
              <a:rPr lang="en-AS" dirty="0"/>
              <a:t>Presentation title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0171A7-C980-0CFD-2BD4-ED6F4444995A}"/>
              </a:ext>
            </a:extLst>
          </p:cNvPr>
          <p:cNvSpPr txBox="1">
            <a:spLocks/>
          </p:cNvSpPr>
          <p:nvPr userDrawn="1"/>
        </p:nvSpPr>
        <p:spPr>
          <a:xfrm>
            <a:off x="838200" y="1412969"/>
            <a:ext cx="10515600" cy="1359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r>
              <a:rPr lang="en-AS" sz="4000" dirty="0">
                <a:latin typeface="TT Norms Black" panose="02000903040000020004" pitchFamily="50" charset="0"/>
                <a:cs typeface="IRANYekan ExtraBlack" panose="020B0506030804020204" pitchFamily="34" charset="-78"/>
              </a:rPr>
              <a:t>Deep Learning Workshops</a:t>
            </a:r>
            <a:endParaRPr lang="en-US" sz="4000" dirty="0">
              <a:latin typeface="TT Norms Black" panose="02000903040000020004" pitchFamily="50" charset="0"/>
              <a:cs typeface="IRANYekan ExtraBlack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00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BDB7F6B-9F5D-791F-BF69-959315C5B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513" y="-3405560"/>
            <a:ext cx="8448675" cy="6067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5" y="464694"/>
            <a:ext cx="11197691" cy="878845"/>
          </a:xfrm>
        </p:spPr>
        <p:txBody>
          <a:bodyPr>
            <a:normAutofit/>
          </a:bodyPr>
          <a:lstStyle>
            <a:lvl1pPr>
              <a:defRPr sz="32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23DB96-1618-3051-DA72-1EAAC58BB7CE}"/>
              </a:ext>
            </a:extLst>
          </p:cNvPr>
          <p:cNvSpPr txBox="1">
            <a:spLocks/>
          </p:cNvSpPr>
          <p:nvPr userDrawn="1"/>
        </p:nvSpPr>
        <p:spPr>
          <a:xfrm>
            <a:off x="3883388" y="63368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Shiraz University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6A36546-6B03-4AE4-0050-2492DC60D15E}"/>
              </a:ext>
            </a:extLst>
          </p:cNvPr>
          <p:cNvSpPr txBox="1">
            <a:spLocks/>
          </p:cNvSpPr>
          <p:nvPr userDrawn="1"/>
        </p:nvSpPr>
        <p:spPr>
          <a:xfrm>
            <a:off x="95802" y="6336851"/>
            <a:ext cx="6821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ysClr val="windowText" lastClr="000000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9AD9B5-038C-4E33-B46B-F2D915B149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442" y="5884699"/>
            <a:ext cx="763137" cy="76313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C9C26E-5B9B-ED6A-5D4E-1996DC461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1514474"/>
            <a:ext cx="11198226" cy="4400985"/>
          </a:xfrm>
        </p:spPr>
        <p:txBody>
          <a:bodyPr>
            <a:normAutofit/>
          </a:bodyPr>
          <a:lstStyle>
            <a:lvl1pPr>
              <a:defRPr sz="2400">
                <a:latin typeface="TT Norms Regular" panose="02000503030000020003" pitchFamily="50" charset="0"/>
              </a:defRPr>
            </a:lvl1pPr>
            <a:lvl2pPr>
              <a:defRPr sz="2000">
                <a:latin typeface="TT Norms Regular" panose="02000503030000020003" pitchFamily="50" charset="0"/>
              </a:defRPr>
            </a:lvl2pPr>
            <a:lvl3pPr>
              <a:defRPr sz="1800">
                <a:latin typeface="TT Norms Regular" panose="02000503030000020003" pitchFamily="50" charset="0"/>
              </a:defRPr>
            </a:lvl3pPr>
            <a:lvl4pPr>
              <a:defRPr sz="1600">
                <a:latin typeface="TT Norms Regular" panose="02000503030000020003" pitchFamily="50" charset="0"/>
              </a:defRPr>
            </a:lvl4pPr>
            <a:lvl5pPr>
              <a:defRPr sz="1600">
                <a:latin typeface="TT Norms Regular" panose="02000503030000020003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43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5" y="464694"/>
            <a:ext cx="11197691" cy="878845"/>
          </a:xfrm>
        </p:spPr>
        <p:txBody>
          <a:bodyPr>
            <a:normAutofit/>
          </a:bodyPr>
          <a:lstStyle>
            <a:lvl1pPr algn="r" rtl="1">
              <a:defRPr sz="320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23DB96-1618-3051-DA72-1EAAC58BB7CE}"/>
              </a:ext>
            </a:extLst>
          </p:cNvPr>
          <p:cNvSpPr txBox="1">
            <a:spLocks/>
          </p:cNvSpPr>
          <p:nvPr userDrawn="1"/>
        </p:nvSpPr>
        <p:spPr>
          <a:xfrm>
            <a:off x="3883388" y="63368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dirty="0">
                <a:latin typeface="IRANYekan Light" panose="020B0506030804020204" pitchFamily="34" charset="-78"/>
                <a:cs typeface="IRANYekan Light" panose="020B0506030804020204" pitchFamily="34" charset="-78"/>
              </a:rPr>
              <a:t>دانشگاه شیراز</a:t>
            </a:r>
            <a:endParaRPr lang="en-US" dirty="0">
              <a:latin typeface="IRANYekan Light" panose="020B0506030804020204" pitchFamily="34" charset="-78"/>
              <a:cs typeface="IRANYekan Light" panose="020B0506030804020204" pitchFamily="34" charset="-78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6A36546-6B03-4AE4-0050-2492DC60D15E}"/>
              </a:ext>
            </a:extLst>
          </p:cNvPr>
          <p:cNvSpPr txBox="1">
            <a:spLocks/>
          </p:cNvSpPr>
          <p:nvPr userDrawn="1"/>
        </p:nvSpPr>
        <p:spPr>
          <a:xfrm>
            <a:off x="95802" y="6336851"/>
            <a:ext cx="6821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ysClr val="windowText" lastClr="000000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9AD9B5-038C-4E33-B46B-F2D915B14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442" y="5884699"/>
            <a:ext cx="763137" cy="76313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C9C26E-5B9B-ED6A-5D4E-1996DC461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1514474"/>
            <a:ext cx="11198226" cy="4400985"/>
          </a:xfrm>
        </p:spPr>
        <p:txBody>
          <a:bodyPr>
            <a:normAutofit/>
          </a:bodyPr>
          <a:lstStyle>
            <a:lvl1pPr algn="r" rtl="1">
              <a:defRPr sz="2400">
                <a:latin typeface="IRANYekan" panose="020B0506030804020204" pitchFamily="34" charset="-78"/>
                <a:cs typeface="IRANYekan" panose="020B0506030804020204" pitchFamily="34" charset="-78"/>
              </a:defRPr>
            </a:lvl1pPr>
            <a:lvl2pPr algn="r" rtl="1">
              <a:defRPr sz="2000">
                <a:latin typeface="IRANYekan" panose="020B0506030804020204" pitchFamily="34" charset="-78"/>
                <a:cs typeface="IRANYekan" panose="020B0506030804020204" pitchFamily="34" charset="-78"/>
              </a:defRPr>
            </a:lvl2pPr>
            <a:lvl3pPr algn="r" rtl="1">
              <a:defRPr sz="1800">
                <a:latin typeface="IRANYekan" panose="020B0506030804020204" pitchFamily="34" charset="-78"/>
                <a:cs typeface="IRANYekan" panose="020B0506030804020204" pitchFamily="34" charset="-78"/>
              </a:defRPr>
            </a:lvl3pPr>
            <a:lvl4pPr algn="r" rtl="1">
              <a:defRPr sz="1600">
                <a:latin typeface="IRANYekan" panose="020B0506030804020204" pitchFamily="34" charset="-78"/>
                <a:cs typeface="IRANYekan" panose="020B0506030804020204" pitchFamily="34" charset="-78"/>
              </a:defRPr>
            </a:lvl4pPr>
            <a:lvl5pPr algn="r" rtl="1">
              <a:defRPr sz="1600">
                <a:latin typeface="IRANYekan" panose="020B0506030804020204" pitchFamily="34" charset="-78"/>
                <a:cs typeface="IRANYekan" panose="020B0506030804020204" pitchFamily="34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D83D63-085A-B4DA-6AFE-E77DE81C9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6094287" y="-2466954"/>
            <a:ext cx="84486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3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C55EF-6D83-68FD-B366-7700058F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37E1-682F-D650-7D11-BC45FB164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8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678" r:id="rId3"/>
    <p:sldLayoutId id="214748367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minfo.org/flavor/malaria/Utilities/SMILES_generator___checker/index.html" TargetMode="External"/><Relationship Id="rId2" Type="http://schemas.openxmlformats.org/officeDocument/2006/relationships/hyperlink" Target="https://www.antvaset.com/canonical-smiles-generator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afrooz.rashedi@gmail.com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26FE-CE95-C8E4-0E5B-98C1312A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نمایش ساختار مولکولی داروها در شبکه های عصبی گرافی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28FDFD6-5478-C404-EC31-AF2F52D65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206" y="5096288"/>
            <a:ext cx="1143594" cy="114359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68C189B-7940-3F89-D37D-D685959B22FD}"/>
              </a:ext>
            </a:extLst>
          </p:cNvPr>
          <p:cNvSpPr txBox="1">
            <a:spLocks/>
          </p:cNvSpPr>
          <p:nvPr/>
        </p:nvSpPr>
        <p:spPr>
          <a:xfrm>
            <a:off x="5555196" y="5193833"/>
            <a:ext cx="4535714" cy="51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pPr algn="r"/>
            <a:r>
              <a:rPr lang="fa-IR" sz="1800" b="1" dirty="0"/>
              <a:t>افروز راشدی</a:t>
            </a:r>
            <a:endParaRPr lang="en-US" sz="1800" b="1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7D0155-2396-AF0C-9F5C-4A0A5E6C02C4}"/>
              </a:ext>
            </a:extLst>
          </p:cNvPr>
          <p:cNvSpPr txBox="1">
            <a:spLocks/>
          </p:cNvSpPr>
          <p:nvPr/>
        </p:nvSpPr>
        <p:spPr>
          <a:xfrm>
            <a:off x="5555196" y="5639057"/>
            <a:ext cx="4535714" cy="51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pPr algn="r"/>
            <a:r>
              <a:rPr lang="fa-IR" sz="1600" dirty="0">
                <a:latin typeface="IRANYekan Light" panose="020B0506030804020204" pitchFamily="34" charset="-78"/>
                <a:cs typeface="IRANYekan Light" panose="020B0506030804020204" pitchFamily="34" charset="-78"/>
              </a:rPr>
              <a:t>دانشجوی ارشد هوش مصنوعی</a:t>
            </a:r>
            <a:endParaRPr lang="en-US" sz="1600" dirty="0">
              <a:latin typeface="IRANYekan Light" panose="020B0506030804020204" pitchFamily="34" charset="-78"/>
              <a:cs typeface="IRANYekan Light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348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Representing </a:t>
            </a:r>
            <a:r>
              <a:rPr lang="en-US" sz="28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Branches</a:t>
            </a:r>
          </a:p>
          <a:p>
            <a:pPr lvl="1" algn="just"/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specified by enclosures in parentheses</a:t>
            </a:r>
          </a:p>
          <a:p>
            <a:pPr lvl="1" algn="just"/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Propanoic acid 	C</a:t>
            </a:r>
            <a:r>
              <a:rPr lang="en-US" sz="2600" i="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600" baseline="-25000" dirty="0">
                <a:solidFill>
                  <a:srgbClr val="000000"/>
                </a:solidFill>
                <a:cs typeface="Arial" panose="020B0604020202020204" pitchFamily="34" charset="0"/>
              </a:rPr>
              <a:t>6</a:t>
            </a: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2600" baseline="-250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</a:p>
          <a:p>
            <a:pPr lvl="1" algn="just"/>
            <a:endParaRPr lang="en-US" sz="26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Green highlighted atoms are taken as </a:t>
            </a:r>
            <a:r>
              <a:rPr lang="en-US" sz="2600" i="1" u="sng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base chain</a:t>
            </a:r>
            <a:endParaRPr lang="en-US" sz="2600" i="1" u="sng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Yellow highlighted atoms are </a:t>
            </a:r>
            <a:r>
              <a:rPr lang="en-US" sz="2600" i="1" u="sng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branch</a:t>
            </a:r>
          </a:p>
          <a:p>
            <a:pPr lvl="1" algn="just"/>
            <a:endParaRPr lang="en-US" sz="26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CCC(</a:t>
            </a:r>
            <a:r>
              <a:rPr lang="en-US" sz="260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Calibri" panose="020F0502020204030204" pitchFamily="34" charset="0"/>
                <a:cs typeface="Arial" panose="020B0604020202020204" pitchFamily="34" charset="0"/>
              </a:rPr>
              <a:t>=O</a:t>
            </a: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60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				CCC(</a:t>
            </a:r>
            <a:r>
              <a:rPr lang="en-US" sz="260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600" i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Calibri" panose="020F0502020204030204" pitchFamily="34" charset="0"/>
                <a:cs typeface="Arial" panose="020B0604020202020204" pitchFamily="34" charset="0"/>
              </a:rPr>
              <a:t>=O</a:t>
            </a:r>
          </a:p>
          <a:p>
            <a:pPr lvl="1" algn="just"/>
            <a:endParaRPr lang="en-US" sz="2600" i="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3CA665-49A2-7E79-DCCB-5F3379D1F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515" y="1700302"/>
            <a:ext cx="2457952" cy="126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92A6F-A008-F12E-1921-861AB142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36" y="4711114"/>
            <a:ext cx="1800225" cy="101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A4211B-EE22-9A40-A88E-80015E54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519" y="4563891"/>
            <a:ext cx="1904501" cy="11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6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Representing </a:t>
            </a:r>
            <a:r>
              <a:rPr lang="en-US" sz="28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Cyclic Structures</a:t>
            </a:r>
          </a:p>
          <a:p>
            <a:pPr lvl="1" algn="just"/>
            <a:r>
              <a:rPr lang="en-US" sz="2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Break one </a:t>
            </a:r>
            <a:r>
              <a:rPr lang="en-US" sz="2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single</a:t>
            </a:r>
            <a:r>
              <a:rPr lang="en-US" sz="2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double (aromatic) bond </a:t>
            </a:r>
            <a:r>
              <a:rPr lang="en-US" sz="2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in each ring</a:t>
            </a:r>
          </a:p>
          <a:p>
            <a:pPr lvl="1" algn="just"/>
            <a:r>
              <a:rPr lang="en-US" sz="2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Bonds are numbered in any order, designating ring-opening/closure bonds by a digit immediately following the atomic symbol at each ring closure</a:t>
            </a:r>
          </a:p>
          <a:p>
            <a:pPr marL="0" indent="0" algn="just">
              <a:buNone/>
            </a:pPr>
            <a:endParaRPr lang="en-US" sz="26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92ECA-64C4-9291-7D68-ADF7B608D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0" y="3714966"/>
            <a:ext cx="7383780" cy="19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0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Representing </a:t>
            </a:r>
            <a:r>
              <a:rPr lang="en-US" sz="28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Cyclic Structures</a:t>
            </a:r>
          </a:p>
          <a:p>
            <a:pPr lvl="1" algn="just"/>
            <a:r>
              <a:rPr lang="en-US" sz="2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Different SMILES notations for the </a:t>
            </a:r>
            <a:r>
              <a:rPr lang="en-US" sz="2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same structure </a:t>
            </a:r>
          </a:p>
          <a:p>
            <a:pPr lvl="1" algn="just"/>
            <a:r>
              <a:rPr lang="en-US" sz="2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Breaking a ring in different places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1733A-A025-7B26-A3CA-E99A4F14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67" y="3135998"/>
            <a:ext cx="7119866" cy="25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30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Aromatic Rings</a:t>
            </a:r>
          </a:p>
          <a:p>
            <a:pPr algn="just"/>
            <a:r>
              <a:rPr lang="en-US" i="0" u="sng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Lowercase</a:t>
            </a: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letters tells us this is an </a:t>
            </a:r>
            <a:r>
              <a:rPr lang="en-US" i="0" u="sng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aromatic</a:t>
            </a: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ring signifying alternate single and double bonds</a:t>
            </a:r>
          </a:p>
          <a:p>
            <a:pPr marL="457200" lvl="1" indent="0" algn="just">
              <a:buNone/>
            </a:pP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		Benzene (C</a:t>
            </a:r>
            <a:r>
              <a:rPr lang="en-US" sz="2400" baseline="-250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400" i="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  	</a:t>
            </a:r>
            <a:r>
              <a:rPr lang="en-US" sz="2400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Pyridine</a:t>
            </a:r>
          </a:p>
          <a:p>
            <a:pPr marL="457200" lvl="1" indent="0" algn="just">
              <a:buNone/>
            </a:pPr>
            <a:r>
              <a:rPr lang="en-US" sz="2400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		      c1ccccc1				 c1ccncc1</a:t>
            </a:r>
          </a:p>
          <a:p>
            <a:pPr lvl="1" algn="just"/>
            <a:endParaRPr lang="en-US" sz="2400" i="0" dirty="0">
              <a:solidFill>
                <a:schemeClr val="accent2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endParaRPr lang="en-US" sz="2400" dirty="0">
              <a:solidFill>
                <a:schemeClr val="accent2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07ADF-F99E-CF1D-CAA5-D2123655B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6014" y="3639182"/>
            <a:ext cx="1772496" cy="2014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56601-F8AB-5315-0745-0D73A7DB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40" y="3772118"/>
            <a:ext cx="1772496" cy="16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1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Nonaromatic Rings</a:t>
            </a:r>
          </a:p>
          <a:p>
            <a:pPr marL="0" indent="0" algn="just">
              <a:buNone/>
            </a:pP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Non-aromatic:	indicated by UPPER CASE</a:t>
            </a:r>
          </a:p>
          <a:p>
            <a:pPr marL="0" indent="0" algn="just">
              <a:buNone/>
            </a:pPr>
            <a:endParaRPr lang="en-US" sz="26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Hydroquinone				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2400" i="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aromatic	   O=c1ccc(O)cc1</a:t>
            </a:r>
          </a:p>
          <a:p>
            <a:pPr algn="just"/>
            <a:endParaRPr lang="en-US" sz="2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Quinone				     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non-aromatic</a:t>
            </a:r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pt-BR" sz="2400" b="1" dirty="0">
                <a:solidFill>
                  <a:schemeClr val="tx2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O=C1C=CC(=O)C=C1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F09165-2153-1855-0E88-CC40A4293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20" y="2559668"/>
            <a:ext cx="2535005" cy="128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33DF6-2F15-96CF-8CF9-0E2A1DAE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688" y="4388838"/>
            <a:ext cx="2265737" cy="128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Disconnected Structures</a:t>
            </a:r>
          </a:p>
          <a:p>
            <a:pPr lvl="1" algn="just"/>
            <a:r>
              <a:rPr lang="en-US" sz="2600" i="0" u="sng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Ions</a:t>
            </a: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are not connected by a covalent bond</a:t>
            </a:r>
          </a:p>
          <a:p>
            <a:pPr lvl="1" algn="just"/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Disconnected compounds are separated by a </a:t>
            </a:r>
            <a:r>
              <a:rPr lang="en-US" sz="2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“.”</a:t>
            </a:r>
          </a:p>
          <a:p>
            <a:pPr lvl="1" algn="just"/>
            <a:endParaRPr lang="en-US" sz="26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en-US" sz="23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  Sodium Chloride			     Sodium Phenoxide 	</a:t>
            </a:r>
          </a:p>
          <a:p>
            <a:pPr marL="457200" lvl="1" indent="0" algn="just">
              <a:buNone/>
            </a:pPr>
            <a:r>
              <a:rPr lang="en-US" sz="23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     [Na+].[Cl-] 			</a:t>
            </a:r>
            <a:r>
              <a:rPr lang="en-AS" sz="23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3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    [Na+].[O-]c1ccccc1</a:t>
            </a:r>
          </a:p>
          <a:p>
            <a:pPr marL="457200" lvl="1" indent="0" algn="just">
              <a:buNone/>
            </a:pPr>
            <a:endParaRPr lang="en-US" sz="23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AC89E-9FBF-980E-306C-4E53961A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18" y="4397257"/>
            <a:ext cx="1437718" cy="606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B8EF4-2C31-AF9A-5E92-5D710F91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02" y="4200248"/>
            <a:ext cx="2026392" cy="16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49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Isotopic Specification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sz="24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double bond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configuration is indicated by placing ‘/’ or ‘\’ between the atom constituting the double bond and their subsequent bonding partners.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BD4AB-0C83-166E-3B3E-D03F9AED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3197760"/>
            <a:ext cx="3345317" cy="1803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728C3C-53DA-41DB-5795-D364A96B2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023" y="3118434"/>
            <a:ext cx="3281309" cy="18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1514474"/>
            <a:ext cx="6175375" cy="44009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Tetrahedral Centers</a:t>
            </a:r>
          </a:p>
          <a:p>
            <a:pPr lvl="1" algn="just"/>
            <a:r>
              <a:rPr lang="en-US" sz="2400" b="1" i="1" u="sng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anticlockwise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an ‘</a:t>
            </a:r>
            <a:r>
              <a:rPr lang="en-US" sz="2400" i="0" dirty="0">
                <a:solidFill>
                  <a:schemeClr val="accent5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@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’ is inserted after the central C-atom in []</a:t>
            </a:r>
          </a:p>
          <a:p>
            <a:pPr lvl="1" algn="just"/>
            <a:endParaRPr lang="en-US" sz="2400" i="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For a </a:t>
            </a:r>
            <a:r>
              <a:rPr lang="en-US" sz="2400" b="1" i="1" u="sng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clockwise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order, ‘</a:t>
            </a:r>
            <a:r>
              <a:rPr lang="en-US" sz="2400" i="0" dirty="0">
                <a:solidFill>
                  <a:schemeClr val="accent5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@@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’ is inserted after the central C-atom in []</a:t>
            </a:r>
          </a:p>
        </p:txBody>
      </p:sp>
      <p:pic>
        <p:nvPicPr>
          <p:cNvPr id="2" name="Content Placeholder 16">
            <a:extLst>
              <a:ext uri="{FF2B5EF4-FFF2-40B4-BE49-F238E27FC236}">
                <a16:creationId xmlns:a16="http://schemas.microsoft.com/office/drawing/2014/main" id="{E7B7893C-D9DB-19DD-1EEE-10487BF1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4" y="1386403"/>
            <a:ext cx="3854767" cy="1948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11A8-F8A0-CA17-B8FB-4F6FFC2E2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74" y="3667596"/>
            <a:ext cx="3566774" cy="20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Disadvantages of SMILES string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SMILES is not unique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D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oesn’t provide information about positions of each atom in space</a:t>
            </a:r>
          </a:p>
        </p:txBody>
      </p:sp>
    </p:spTree>
    <p:extLst>
      <p:ext uri="{BB962C8B-B14F-4D97-AF65-F5344CB8AC3E}">
        <p14:creationId xmlns:p14="http://schemas.microsoft.com/office/powerpoint/2010/main" val="3295571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Canonical SMILES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1514474"/>
            <a:ext cx="6461125" cy="440098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Absolute or Unique SMILES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Easy identification of identical molecules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Solves “graph isomorphism” problem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i="0" u="sng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Cangen</a:t>
            </a:r>
            <a:r>
              <a:rPr lang="en-US" sz="2400" b="1" i="0" u="sng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Algorithm </a:t>
            </a:r>
          </a:p>
          <a:p>
            <a:pPr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 practical, efficient algorithm for generating canonical SMILES</a:t>
            </a:r>
            <a:endParaRPr lang="en-US" sz="2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059ECE68-5BFC-6365-5C44-30A5CD77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030" y="1514474"/>
            <a:ext cx="2667325" cy="32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8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C32BBA-4949-D94A-FB29-9890844D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Molecular Structure of Drugs in Graph Neural Networks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A392A01-636C-913A-0E90-69B1CFBA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907602"/>
            <a:ext cx="1143594" cy="11435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09CC7E-E9CD-CB8E-B43B-E6363E75CF67}"/>
              </a:ext>
            </a:extLst>
          </p:cNvPr>
          <p:cNvSpPr txBox="1">
            <a:spLocks/>
          </p:cNvSpPr>
          <p:nvPr/>
        </p:nvSpPr>
        <p:spPr>
          <a:xfrm>
            <a:off x="2163080" y="5046132"/>
            <a:ext cx="4535714" cy="51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pPr algn="l"/>
            <a:r>
              <a:rPr lang="en-AS" sz="2000" b="1" dirty="0" err="1">
                <a:latin typeface="TT Norms Regular" panose="02000503030000020003" pitchFamily="50" charset="0"/>
              </a:rPr>
              <a:t>Afrooz</a:t>
            </a:r>
            <a:r>
              <a:rPr lang="en-AS" sz="2000" b="1" dirty="0">
                <a:latin typeface="TT Norms Regular" panose="02000503030000020003" pitchFamily="50" charset="0"/>
              </a:rPr>
              <a:t> </a:t>
            </a:r>
            <a:r>
              <a:rPr lang="en-AS" sz="2000" b="1" dirty="0" err="1">
                <a:latin typeface="TT Norms Regular" panose="02000503030000020003" pitchFamily="50" charset="0"/>
              </a:rPr>
              <a:t>Rashedi</a:t>
            </a:r>
            <a:endParaRPr lang="en-US" sz="2000" b="1" dirty="0">
              <a:latin typeface="TT Norms Regular" panose="02000503030000020003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8955D4-1026-EBA3-C0AF-5D54990DA77D}"/>
              </a:ext>
            </a:extLst>
          </p:cNvPr>
          <p:cNvSpPr txBox="1">
            <a:spLocks/>
          </p:cNvSpPr>
          <p:nvPr/>
        </p:nvSpPr>
        <p:spPr>
          <a:xfrm>
            <a:off x="2163080" y="5491356"/>
            <a:ext cx="4535714" cy="51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pPr algn="l"/>
            <a:r>
              <a:rPr lang="en-AS" sz="1600" dirty="0">
                <a:latin typeface="TT Norms Light" panose="02000503020000020003" pitchFamily="50" charset="0"/>
                <a:cs typeface="IRANYekan Light" panose="020B0506030804020204" pitchFamily="34" charset="-78"/>
              </a:rPr>
              <a:t>MSc. AI Student</a:t>
            </a:r>
            <a:endParaRPr lang="en-US" sz="1600" dirty="0">
              <a:latin typeface="TT Norms Light" panose="02000503020000020003" pitchFamily="50" charset="0"/>
              <a:cs typeface="IRANYekan Light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1685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Canonical SMILES Algorithm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Calculating the initial ranks of atoms: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Number of connections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Number</a:t>
            </a: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of non-H bond orders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Atomic number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Sign of charge: 0 for non-negative, 1 for negative charge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Formal charge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Number of attached hydrogens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6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Isotope mass number</a:t>
            </a:r>
          </a:p>
        </p:txBody>
      </p:sp>
    </p:spTree>
    <p:extLst>
      <p:ext uri="{BB962C8B-B14F-4D97-AF65-F5344CB8AC3E}">
        <p14:creationId xmlns:p14="http://schemas.microsoft.com/office/powerpoint/2010/main" val="68398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 err="1"/>
              <a:t>Cangen</a:t>
            </a:r>
            <a:r>
              <a:rPr lang="en-AS" dirty="0"/>
              <a:t> Algorithm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Improved invariants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“Stable” prioritization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Avoids ambiguities from combining invariants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Resolves “symmetric” atoms</a:t>
            </a:r>
          </a:p>
        </p:txBody>
      </p:sp>
    </p:spTree>
    <p:extLst>
      <p:ext uri="{BB962C8B-B14F-4D97-AF65-F5344CB8AC3E}">
        <p14:creationId xmlns:p14="http://schemas.microsoft.com/office/powerpoint/2010/main" val="2641643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 err="1"/>
              <a:t>Cangen</a:t>
            </a:r>
            <a:r>
              <a:rPr lang="en-AS" dirty="0"/>
              <a:t> Initial Invariants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Initial invariants encode atom type information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Number of neighbors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Sum of bond orders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Charge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Number of attached hydrogens</a:t>
            </a:r>
          </a:p>
          <a:p>
            <a:pPr marL="0" indent="0" algn="just">
              <a:buNone/>
            </a:pPr>
            <a:endParaRPr lang="en-US" sz="28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Initial invariants are transformed to ranks </a:t>
            </a:r>
          </a:p>
          <a:p>
            <a:pPr marL="0" indent="0" algn="just">
              <a:buNone/>
            </a:pPr>
            <a:endParaRPr lang="en-US" sz="2000" i="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336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Cangen</a:t>
            </a:r>
            <a:r>
              <a:rPr lang="en-US" dirty="0"/>
              <a:t> Update Rule for Invariants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Rank is mapped to corresponding prime (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arbon)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New invariant: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primes of neighbors are multiplied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New ranks are determined based on: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Old ranks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New invariants</a:t>
            </a:r>
          </a:p>
        </p:txBody>
      </p:sp>
    </p:spTree>
    <p:extLst>
      <p:ext uri="{BB962C8B-B14F-4D97-AF65-F5344CB8AC3E}">
        <p14:creationId xmlns:p14="http://schemas.microsoft.com/office/powerpoint/2010/main" val="3667437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 err="1"/>
              <a:t>Cangen</a:t>
            </a:r>
            <a:r>
              <a:rPr lang="en-AS" dirty="0"/>
              <a:t> Iteration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Repeat until ranking is stable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Calculate new invariants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Re-rank atoms</a:t>
            </a:r>
          </a:p>
          <a:p>
            <a:pPr lvl="1" algn="just"/>
            <a:endParaRPr lang="en-US" sz="2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Final ranking yields priorities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Generate Smiles</a:t>
            </a:r>
          </a:p>
        </p:txBody>
      </p:sp>
    </p:spTree>
    <p:extLst>
      <p:ext uri="{BB962C8B-B14F-4D97-AF65-F5344CB8AC3E}">
        <p14:creationId xmlns:p14="http://schemas.microsoft.com/office/powerpoint/2010/main" val="719741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 err="1"/>
              <a:t>Cangen</a:t>
            </a:r>
            <a:r>
              <a:rPr lang="en-AS" dirty="0"/>
              <a:t> Example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Initial invariants encode atom type information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8323E096-AEA0-9BE4-5AE2-A686CCC0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17" y="2758522"/>
            <a:ext cx="2789812" cy="2585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6E651-4EA1-6E58-536F-EE47E3347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6" y="2220006"/>
            <a:ext cx="3792507" cy="386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55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 err="1"/>
              <a:t>Cangen</a:t>
            </a:r>
            <a:r>
              <a:rPr lang="en-AS" dirty="0"/>
              <a:t> Example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S" dirty="0">
                <a:solidFill>
                  <a:srgbClr val="000000"/>
                </a:solidFill>
                <a:cs typeface="Times New Roman" panose="02020603050405020304" pitchFamily="18" charset="0"/>
              </a:rPr>
              <a:t>P</a:t>
            </a:r>
            <a:r>
              <a:rPr lang="en-US" sz="24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rimes of neighbors are multiplied 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8323E096-AEA0-9BE4-5AE2-A686CCC0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17" y="2758522"/>
            <a:ext cx="2789812" cy="258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48F0E-FD5A-E70C-EBA5-88E9FE34B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18" y="2141168"/>
            <a:ext cx="3792507" cy="39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 err="1"/>
              <a:t>Cangen</a:t>
            </a:r>
            <a:r>
              <a:rPr lang="en-AS" dirty="0"/>
              <a:t> Example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Repeat until ranking is stable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Iteration 2 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C736BF0D-41B9-6F7F-3A0D-87545E0C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2687347"/>
            <a:ext cx="3013706" cy="2675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B51FB-3800-8375-95A2-B5556E81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8115"/>
            <a:ext cx="3516263" cy="39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04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 err="1"/>
              <a:t>Cangen</a:t>
            </a:r>
            <a:r>
              <a:rPr lang="en-AS" dirty="0"/>
              <a:t> Example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Iteration 3</a:t>
            </a:r>
          </a:p>
        </p:txBody>
      </p:sp>
      <p:pic>
        <p:nvPicPr>
          <p:cNvPr id="2" name="Content Placeholder 14">
            <a:extLst>
              <a:ext uri="{FF2B5EF4-FFF2-40B4-BE49-F238E27FC236}">
                <a16:creationId xmlns:a16="http://schemas.microsoft.com/office/drawing/2014/main" id="{E31DD0ED-AAF4-7D49-A046-2E48EBC4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67019"/>
            <a:ext cx="3096632" cy="2686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AAB78-7456-92BE-B6A5-FB82CEA1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684631"/>
            <a:ext cx="3611880" cy="40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20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 err="1"/>
              <a:t>Cangen</a:t>
            </a:r>
            <a:r>
              <a:rPr lang="en-AS" dirty="0"/>
              <a:t> Example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Iteration 4 (Final ranking)</a:t>
            </a:r>
          </a:p>
        </p:txBody>
      </p:sp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8D26C01D-3F4C-56E3-AAD3-2CC5341A4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57" y="2353243"/>
            <a:ext cx="3433048" cy="2713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4BF6F-C975-7CD3-E990-90180C220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2524"/>
            <a:ext cx="3602356" cy="390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4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Table of Contents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S" dirty="0"/>
              <a:t>Drug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AS" dirty="0"/>
              <a:t>Introduction to SMILES</a:t>
            </a:r>
          </a:p>
          <a:p>
            <a:pPr marL="457200" indent="-457200">
              <a:buFont typeface="+mj-lt"/>
              <a:buAutoNum type="arabicPeriod"/>
            </a:pPr>
            <a:r>
              <a:rPr lang="en-AS" dirty="0"/>
              <a:t>SMILES Notation Rules</a:t>
            </a:r>
          </a:p>
          <a:p>
            <a:pPr marL="457200" indent="-457200">
              <a:buFont typeface="+mj-lt"/>
              <a:buAutoNum type="arabicPeriod"/>
            </a:pPr>
            <a:r>
              <a:rPr lang="en-AS" dirty="0"/>
              <a:t>Canonical SMILES</a:t>
            </a:r>
          </a:p>
          <a:p>
            <a:pPr marL="457200" indent="-457200">
              <a:buFont typeface="+mj-lt"/>
              <a:buAutoNum type="arabicPeriod"/>
            </a:pPr>
            <a:r>
              <a:rPr lang="en-AS" dirty="0"/>
              <a:t>Canonical SMILES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AS" dirty="0" err="1"/>
              <a:t>Cangen</a:t>
            </a:r>
            <a:r>
              <a:rPr lang="en-AS" dirty="0"/>
              <a:t>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AS" dirty="0" err="1"/>
              <a:t>Cangen</a:t>
            </a:r>
            <a:r>
              <a:rPr lang="en-AS" dirty="0"/>
              <a:t> Example</a:t>
            </a:r>
          </a:p>
          <a:p>
            <a:pPr marL="457200" indent="-457200">
              <a:buFont typeface="+mj-lt"/>
              <a:buAutoNum type="arabicPeriod"/>
            </a:pPr>
            <a:r>
              <a:rPr lang="en-AS" dirty="0"/>
              <a:t>Related Contents</a:t>
            </a:r>
          </a:p>
          <a:p>
            <a:pPr marL="457200" indent="-457200">
              <a:buFont typeface="+mj-lt"/>
              <a:buAutoNum type="arabicPeriod"/>
            </a:pPr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2399191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 err="1"/>
              <a:t>Cangen</a:t>
            </a:r>
            <a:r>
              <a:rPr lang="en-AS" dirty="0"/>
              <a:t> Example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Generating SMILES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F121B760-84AD-08A1-40B7-1FFCD1A31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08" y="2500899"/>
            <a:ext cx="8558384" cy="284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25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Canonical Limitations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 Depends on the aromaticity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 Different variations of the algorithms exist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19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Related Python Libraries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RDKit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pubchempy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cs typeface="Times New Roman" panose="02020603050405020304" pitchFamily="18" charset="0"/>
              </a:rPr>
              <a:t> py3Dmol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088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Related Websites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cs typeface="Times New Roman" panose="02020603050405020304" pitchFamily="18" charset="0"/>
              </a:rPr>
              <a:t> https://go.drugbank.com/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cs typeface="Times New Roman" panose="02020603050405020304" pitchFamily="18" charset="0"/>
              </a:rPr>
              <a:t> https://pubchem.ncbi.nlm.nih.gov/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cs typeface="Times New Roman" panose="02020603050405020304" pitchFamily="18" charset="0"/>
              </a:rPr>
              <a:t> https://chembl.gitbook.io/chembl-interface-documentation/downloads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cs typeface="Times New Roman" panose="02020603050405020304" pitchFamily="18" charset="0"/>
              </a:rPr>
              <a:t> https://drugs.ncats.io/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cs typeface="Times New Roman" panose="02020603050405020304" pitchFamily="18" charset="0"/>
              </a:rPr>
              <a:t> Online Tools:</a:t>
            </a:r>
          </a:p>
          <a:p>
            <a:pPr marL="457200" lvl="1" indent="0">
              <a:buNone/>
            </a:pPr>
            <a:r>
              <a:rPr lang="en-US" dirty="0">
                <a:cs typeface="Times New Roman" panose="02020603050405020304" pitchFamily="18" charset="0"/>
              </a:rPr>
              <a:t>Canonical SMILES generator:</a:t>
            </a:r>
          </a:p>
          <a:p>
            <a:pPr marL="914400" lvl="2" indent="0">
              <a:buNone/>
            </a:pPr>
            <a:r>
              <a:rPr lang="en-US" dirty="0">
                <a:cs typeface="Times New Roman" panose="02020603050405020304" pitchFamily="18" charset="0"/>
                <a:hlinkClick r:id="rId2"/>
              </a:rPr>
              <a:t>https://www.antvaset.com/canonical-smiles-generator</a:t>
            </a:r>
            <a:r>
              <a:rPr lang="en-US" dirty="0">
                <a:cs typeface="Times New Roman" panose="02020603050405020304" pitchFamily="18" charset="0"/>
              </a:rPr>
              <a:t> </a:t>
            </a:r>
          </a:p>
          <a:p>
            <a:pPr marL="914400" lvl="2" indent="0">
              <a:buNone/>
            </a:pPr>
            <a:endParaRPr lang="en-US" sz="1600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cs typeface="Times New Roman" panose="02020603050405020304" pitchFamily="18" charset="0"/>
              </a:rPr>
              <a:t>SMILES checker:</a:t>
            </a:r>
          </a:p>
          <a:p>
            <a:pPr marL="914400" lvl="2" indent="0">
              <a:buNone/>
            </a:pPr>
            <a:r>
              <a:rPr lang="en-US" dirty="0">
                <a:cs typeface="Times New Roman" panose="02020603050405020304" pitchFamily="18" charset="0"/>
                <a:hlinkClick r:id="rId3"/>
              </a:rPr>
              <a:t>https://www.cheminfo.org/flavor/malaria/Utilities/SMILES_generator___checker/index.html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80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Related Websites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i="1" cap="none" spc="0" dirty="0">
                <a:cs typeface="Times New Roman" panose="02020603050405020304" pitchFamily="18" charset="0"/>
              </a:rPr>
              <a:t>Represented By:</a:t>
            </a:r>
            <a:br>
              <a:rPr lang="en-US" sz="2400" cap="none" spc="0" dirty="0">
                <a:cs typeface="Times New Roman" panose="02020603050405020304" pitchFamily="18" charset="0"/>
              </a:rPr>
            </a:br>
            <a:r>
              <a:rPr lang="en-US" sz="2000" cap="none" spc="0" dirty="0" err="1">
                <a:cs typeface="Times New Roman" panose="02020603050405020304" pitchFamily="18" charset="0"/>
              </a:rPr>
              <a:t>Afrooz</a:t>
            </a:r>
            <a:r>
              <a:rPr lang="en-US" sz="2000" cap="none" spc="0" dirty="0">
                <a:cs typeface="Times New Roman" panose="02020603050405020304" pitchFamily="18" charset="0"/>
              </a:rPr>
              <a:t> </a:t>
            </a:r>
            <a:r>
              <a:rPr lang="en-US" sz="2000" cap="none" spc="0" dirty="0" err="1">
                <a:cs typeface="Times New Roman" panose="02020603050405020304" pitchFamily="18" charset="0"/>
              </a:rPr>
              <a:t>Rashedi</a:t>
            </a:r>
            <a:br>
              <a:rPr lang="en-US" sz="2000" cap="none" spc="0" dirty="0">
                <a:cs typeface="Times New Roman" panose="02020603050405020304" pitchFamily="18" charset="0"/>
              </a:rPr>
            </a:br>
            <a:r>
              <a:rPr lang="en-US" sz="2000" cap="none" spc="0" dirty="0">
                <a:cs typeface="Times New Roman" panose="02020603050405020304" pitchFamily="18" charset="0"/>
              </a:rPr>
              <a:t>MSc</a:t>
            </a:r>
            <a:r>
              <a:rPr lang="fa-IR" sz="2000" cap="none" spc="0" dirty="0">
                <a:cs typeface="Times New Roman" panose="02020603050405020304" pitchFamily="18" charset="0"/>
              </a:rPr>
              <a:t> </a:t>
            </a:r>
            <a:r>
              <a:rPr lang="en-US" sz="2000" cap="none" spc="0" dirty="0">
                <a:cs typeface="Times New Roman" panose="02020603050405020304" pitchFamily="18" charset="0"/>
              </a:rPr>
              <a:t>student of AI</a:t>
            </a:r>
            <a:br>
              <a:rPr lang="en-US" sz="2400" cap="none" spc="0" dirty="0">
                <a:cs typeface="Times New Roman" panose="02020603050405020304" pitchFamily="18" charset="0"/>
              </a:rPr>
            </a:br>
            <a:br>
              <a:rPr lang="en-US" sz="2400" cap="none" spc="0" dirty="0">
                <a:cs typeface="Times New Roman" panose="02020603050405020304" pitchFamily="18" charset="0"/>
              </a:rPr>
            </a:br>
            <a:r>
              <a:rPr lang="en-US" sz="2400" b="1" i="1" cap="none" spc="0" dirty="0">
                <a:cs typeface="Times New Roman" panose="02020603050405020304" pitchFamily="18" charset="0"/>
              </a:rPr>
              <a:t>Feel Free To Contact Me:</a:t>
            </a:r>
            <a:br>
              <a:rPr lang="en-US" sz="2400" cap="none" spc="0" dirty="0">
                <a:cs typeface="Times New Roman" panose="02020603050405020304" pitchFamily="18" charset="0"/>
              </a:rPr>
            </a:br>
            <a:r>
              <a:rPr lang="en-US" sz="2400" cap="none" spc="0" dirty="0">
                <a:cs typeface="Times New Roman" panose="02020603050405020304" pitchFamily="18" charset="0"/>
                <a:hlinkClick r:id="rId2"/>
              </a:rPr>
              <a:t>afrooz.rashedi@gmail.com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862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Drug Structure</a:t>
            </a:r>
            <a:endParaRPr lang="en-US" dirty="0"/>
          </a:p>
        </p:txBody>
      </p:sp>
      <p:pic>
        <p:nvPicPr>
          <p:cNvPr id="2" name="Content Placeholder 10">
            <a:extLst>
              <a:ext uri="{FF2B5EF4-FFF2-40B4-BE49-F238E27FC236}">
                <a16:creationId xmlns:a16="http://schemas.microsoft.com/office/drawing/2014/main" id="{F41AA9A7-56CA-D19A-384F-2F838F21C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6" t="15656" r="12486" b="13354"/>
          <a:stretch/>
        </p:blipFill>
        <p:spPr>
          <a:xfrm>
            <a:off x="1175286" y="1892072"/>
            <a:ext cx="3733924" cy="348423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09083-63AC-84C6-36F5-6A82ECE1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16" y="1712462"/>
            <a:ext cx="3603344" cy="36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What is SMILES?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Simplified Molecular Input Line Entry System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Translate a chemical’s 3-dimensional structure into a string of symbols </a:t>
            </a:r>
          </a:p>
          <a:p>
            <a:pPr>
              <a:lnSpc>
                <a:spcPct val="150000"/>
              </a:lnSpc>
            </a:pPr>
            <a:r>
              <a:rPr lang="en-US" dirty="0"/>
              <a:t>Simplicity and Readability to the human eye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5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Non-Hydrogen atoms represented by their atomic symbols</a:t>
            </a:r>
          </a:p>
          <a:p>
            <a:pPr lvl="1" algn="just"/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Any unfulfilled valency of an atom is assumed to be Hydrogen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Example:</a:t>
            </a:r>
          </a:p>
          <a:p>
            <a:pPr algn="just"/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Writing a simple C means a CH</a:t>
            </a:r>
            <a:r>
              <a:rPr lang="en-US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4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 (Methane)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A simple N is NH</a:t>
            </a:r>
            <a:r>
              <a:rPr lang="en-US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 (Ammonia) 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A simple O is H</a:t>
            </a:r>
            <a:r>
              <a:rPr lang="en-US" baseline="-25000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O (Water)</a:t>
            </a:r>
          </a:p>
          <a:p>
            <a:pPr algn="just"/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Representing elemental atoms by []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  <a:cs typeface="Times New Roman" panose="02020603050405020304" pitchFamily="18" charset="0"/>
              </a:rPr>
              <a:t>[C] </a:t>
            </a:r>
            <a:r>
              <a:rPr lang="en-US" dirty="0">
                <a:cs typeface="Times New Roman" panose="02020603050405020304" pitchFamily="18" charset="0"/>
              </a:rPr>
              <a:t>is elemental </a:t>
            </a:r>
            <a:r>
              <a:rPr lang="en-US" b="1" dirty="0">
                <a:solidFill>
                  <a:schemeClr val="accent2"/>
                </a:solidFill>
                <a:cs typeface="Times New Roman" panose="02020603050405020304" pitchFamily="18" charset="0"/>
              </a:rPr>
              <a:t>Carbon</a:t>
            </a:r>
          </a:p>
        </p:txBody>
      </p:sp>
    </p:spTree>
    <p:extLst>
      <p:ext uri="{BB962C8B-B14F-4D97-AF65-F5344CB8AC3E}">
        <p14:creationId xmlns:p14="http://schemas.microsoft.com/office/powerpoint/2010/main" val="381391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61DA042-DFB9-DAEF-BC5D-1992BB53885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2800" b="1" i="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Representing Charged Molecules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2600" i="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Using [</a:t>
                </a:r>
                <a:r>
                  <a:rPr lang="en-AS" sz="2600" i="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]</a:t>
                </a:r>
                <a:endParaRPr lang="en-US" sz="2600" i="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sz="2600" i="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Positive charge represented by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US" sz="2600" i="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solidFill>
                      <a:srgbClr val="000000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sign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Negative charge represented by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en-US" sz="2600" i="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solidFill>
                      <a:srgbClr val="000000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sign</a:t>
                </a:r>
                <a:endParaRPr lang="en-US" sz="2600" i="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01168" lvl="1" indent="0" algn="just">
                  <a:buNone/>
                </a:pPr>
                <a:endParaRPr lang="en-US" sz="2600" i="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61DA042-DFB9-DAEF-BC5D-1992BB538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80" t="-2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EDDF7B-0668-AF66-6BEE-1A3B0EE0AAE1}"/>
              </a:ext>
            </a:extLst>
          </p:cNvPr>
          <p:cNvSpPr txBox="1"/>
          <p:nvPr/>
        </p:nvSpPr>
        <p:spPr>
          <a:xfrm>
            <a:off x="7372347" y="1486415"/>
            <a:ext cx="455771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0000"/>
                </a:solidFill>
                <a:latin typeface="TT Norms Regular" panose="02000503030000020003" pitchFamily="50" charset="0"/>
                <a:cs typeface="Times New Roman" panose="02020603050405020304" pitchFamily="18" charset="0"/>
              </a:rPr>
              <a:t> Ammonium Cation	</a:t>
            </a:r>
          </a:p>
          <a:p>
            <a:pPr marL="292608" lvl="1" indent="0">
              <a:buNone/>
            </a:pPr>
            <a:r>
              <a:rPr lang="en-US" sz="2400" dirty="0">
                <a:solidFill>
                  <a:srgbClr val="000000"/>
                </a:solidFill>
                <a:latin typeface="TT Norms Regular" panose="02000503030000020003" pitchFamily="50" charset="0"/>
                <a:cs typeface="Times New Roman" panose="02020603050405020304" pitchFamily="18" charset="0"/>
              </a:rPr>
              <a:t>[NH4+]</a:t>
            </a:r>
          </a:p>
          <a:p>
            <a:endParaRPr lang="en-US" sz="2600" dirty="0">
              <a:solidFill>
                <a:srgbClr val="000000"/>
              </a:solidFill>
              <a:latin typeface="TT Norms Regular" panose="02000503030000020003" pitchFamily="50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000000"/>
              </a:solidFill>
              <a:latin typeface="TT Norms Regular" panose="02000503030000020003" pitchFamily="50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000000"/>
              </a:solidFill>
              <a:latin typeface="TT Norms Regular" panose="02000503030000020003" pitchFamily="50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000000"/>
              </a:solidFill>
              <a:latin typeface="TT Norms Regular" panose="02000503030000020003" pitchFamily="50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000000"/>
                </a:solidFill>
                <a:latin typeface="TT Norms Regular" panose="02000503030000020003" pitchFamily="50" charset="0"/>
                <a:cs typeface="Times New Roman" panose="02020603050405020304" pitchFamily="18" charset="0"/>
              </a:rPr>
              <a:t> Hydroxyl Anion</a:t>
            </a:r>
          </a:p>
          <a:p>
            <a:pPr marL="292608" lvl="1" indent="0">
              <a:buNone/>
            </a:pPr>
            <a:r>
              <a:rPr lang="en-US" sz="2400" dirty="0">
                <a:solidFill>
                  <a:srgbClr val="000000"/>
                </a:solidFill>
                <a:latin typeface="TT Norms Regular" panose="02000503030000020003" pitchFamily="50" charset="0"/>
                <a:cs typeface="Times New Roman" panose="02020603050405020304" pitchFamily="18" charset="0"/>
              </a:rPr>
              <a:t>[OH-]</a:t>
            </a:r>
          </a:p>
          <a:p>
            <a:endParaRPr lang="en-US" sz="2600" dirty="0">
              <a:latin typeface="TT Norms Regular" panose="02000503030000020003" pitchFamily="50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68D2C-05A3-575F-D4E7-02C5F09E1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202" y="2172865"/>
            <a:ext cx="1581706" cy="1557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274C79-2823-4506-3663-829035D36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202" y="4666096"/>
            <a:ext cx="1576064" cy="64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4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Representing Bonds</a:t>
            </a:r>
          </a:p>
          <a:p>
            <a:pPr lvl="1" algn="just"/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Single		-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Double		=</a:t>
            </a:r>
          </a:p>
          <a:p>
            <a:pPr lvl="1" algn="just"/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Triple		#</a:t>
            </a:r>
          </a:p>
          <a:p>
            <a:pPr lvl="1"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Aromatic	:</a:t>
            </a:r>
          </a:p>
          <a:p>
            <a:pPr lvl="2" algn="just"/>
            <a:endParaRPr lang="en-US" sz="2000" i="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Single and Aromatic bonds are often omitted for simplicity</a:t>
            </a:r>
          </a:p>
          <a:p>
            <a:pPr lvl="1" algn="just"/>
            <a:endParaRPr lang="en-US" sz="24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Adjacent atoms assumed to be connected by a single or aromatic bond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1978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27708-1CF5-7367-E57C-224E4AC1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SMILES  Notation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DA042-DFB9-DAEF-BC5D-1992BB538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Representing Bonds (Examples)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Carbon dioxide (CO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)	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O=C=O </a:t>
            </a:r>
          </a:p>
          <a:p>
            <a:pPr algn="just"/>
            <a:endParaRPr lang="en-US" sz="2400" i="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algn="just"/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Formaldehyde (CH</a:t>
            </a:r>
            <a:r>
              <a:rPr lang="en-US" sz="2400" i="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400" i="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O)	C=O </a:t>
            </a:r>
          </a:p>
          <a:p>
            <a:pPr algn="just"/>
            <a:endParaRPr lang="en-US" sz="24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hydrogen cyanide (HCN)	C#N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B36F8B-1707-4D4D-CE87-6CE12733A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369" y="2992802"/>
            <a:ext cx="1690783" cy="157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61346-F1AA-F56C-4313-D89EB74F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6" y="1941199"/>
            <a:ext cx="1851218" cy="350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21238-A87A-886A-F172-C12714D10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184" y="4998918"/>
            <a:ext cx="1340142" cy="6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877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2021</TotalTime>
  <Words>926</Words>
  <Application>Microsoft Office PowerPoint</Application>
  <PresentationFormat>Widescreen</PresentationFormat>
  <Paragraphs>190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TT Norms Light</vt:lpstr>
      <vt:lpstr>Courier New</vt:lpstr>
      <vt:lpstr>IRANYekan ExtraBold</vt:lpstr>
      <vt:lpstr>TT Norms Bold</vt:lpstr>
      <vt:lpstr>Arial</vt:lpstr>
      <vt:lpstr>IRANYekan Bo</vt:lpstr>
      <vt:lpstr>Wingdings</vt:lpstr>
      <vt:lpstr>Times New Roman</vt:lpstr>
      <vt:lpstr>TT Norms Black</vt:lpstr>
      <vt:lpstr>IRANYekan</vt:lpstr>
      <vt:lpstr>Calibri</vt:lpstr>
      <vt:lpstr>IRANYekan Light</vt:lpstr>
      <vt:lpstr>TT Norms Regular</vt:lpstr>
      <vt:lpstr>Calibri Light</vt:lpstr>
      <vt:lpstr>IRANYekan ExtraBlack</vt:lpstr>
      <vt:lpstr>Cambria Math</vt:lpstr>
      <vt:lpstr>Custom Design</vt:lpstr>
      <vt:lpstr>نمایش ساختار مولکولی داروها در شبکه های عصبی گرافی</vt:lpstr>
      <vt:lpstr>Representing Molecular Structure of Drugs in Graph Neural Networks</vt:lpstr>
      <vt:lpstr>Table of Contents</vt:lpstr>
      <vt:lpstr>Drug Structure</vt:lpstr>
      <vt:lpstr>What is SMILES?</vt:lpstr>
      <vt:lpstr>SMILES  Notation</vt:lpstr>
      <vt:lpstr>SMILES  Notation</vt:lpstr>
      <vt:lpstr>SMILES  Notation</vt:lpstr>
      <vt:lpstr>SMILES  Notation</vt:lpstr>
      <vt:lpstr>SMILES  Notation</vt:lpstr>
      <vt:lpstr>SMILES  Notation</vt:lpstr>
      <vt:lpstr>SMILES  Notation</vt:lpstr>
      <vt:lpstr>SMILES  Notation</vt:lpstr>
      <vt:lpstr>SMILES  Notation</vt:lpstr>
      <vt:lpstr>SMILES  Notation</vt:lpstr>
      <vt:lpstr>SMILES  Notation</vt:lpstr>
      <vt:lpstr>SMILES  Notation</vt:lpstr>
      <vt:lpstr>Disadvantages of SMILES string</vt:lpstr>
      <vt:lpstr>Canonical SMILES</vt:lpstr>
      <vt:lpstr>Canonical SMILES Algorithm</vt:lpstr>
      <vt:lpstr>Cangen Algorithm</vt:lpstr>
      <vt:lpstr>Cangen Initial Invariants</vt:lpstr>
      <vt:lpstr>Cangen Update Rule for Invariants</vt:lpstr>
      <vt:lpstr>Cangen Iteration</vt:lpstr>
      <vt:lpstr>Cangen Example</vt:lpstr>
      <vt:lpstr>Cangen Example</vt:lpstr>
      <vt:lpstr>Cangen Example</vt:lpstr>
      <vt:lpstr>Cangen Example</vt:lpstr>
      <vt:lpstr>Cangen Example</vt:lpstr>
      <vt:lpstr>Cangen Example</vt:lpstr>
      <vt:lpstr>Canonical Limitations</vt:lpstr>
      <vt:lpstr>Related Python Libraries</vt:lpstr>
      <vt:lpstr>Related Websites</vt:lpstr>
      <vt:lpstr>Related Websites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High-Resolution Video Synthesis with Latent Diffusion Models</dc:title>
  <dc:creator>Abbas Mrb</dc:creator>
  <cp:lastModifiedBy>Abbas Mrb</cp:lastModifiedBy>
  <cp:revision>103</cp:revision>
  <dcterms:created xsi:type="dcterms:W3CDTF">2023-04-29T22:30:40Z</dcterms:created>
  <dcterms:modified xsi:type="dcterms:W3CDTF">2024-06-28T11:22:53Z</dcterms:modified>
</cp:coreProperties>
</file>